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9" r:id="rId2"/>
    <p:sldId id="289" r:id="rId3"/>
    <p:sldId id="257" r:id="rId4"/>
    <p:sldId id="281" r:id="rId5"/>
    <p:sldId id="283" r:id="rId6"/>
    <p:sldId id="285" r:id="rId7"/>
    <p:sldId id="295" r:id="rId8"/>
    <p:sldId id="294" r:id="rId9"/>
    <p:sldId id="308" r:id="rId10"/>
    <p:sldId id="309" r:id="rId11"/>
    <p:sldId id="301" r:id="rId12"/>
    <p:sldId id="299" r:id="rId13"/>
    <p:sldId id="310" r:id="rId14"/>
    <p:sldId id="311" r:id="rId15"/>
    <p:sldId id="26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C09EBAE-FDD6-4C8A-A2D5-A4F223DC4C54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D1EE3C-9E55-4AAB-9D14-7D34152AB6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6760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9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9445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5790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500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487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01013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90181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6595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60014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83612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22168-5C00-4C49-A683-676C3C6F3F7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349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22168-5C00-4C49-A683-676C3C6F3F72}" type="datetimeFigureOut">
              <a:rPr lang="en-US" smtClean="0"/>
              <a:t>9/15/2021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BA6CF-3074-41CB-A7B9-5CE0A9E9A0E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0650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87" y="-107211"/>
            <a:ext cx="121180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75090" y="146449"/>
            <a:ext cx="9076491" cy="923330"/>
          </a:xfrm>
          <a:prstGeom prst="rect">
            <a:avLst/>
          </a:prstGeom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5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 VẬN </a:t>
            </a:r>
            <a:r>
              <a:rPr lang="en-US" sz="5400" b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ĐỘNG </a:t>
            </a:r>
            <a:endParaRPr lang="en-US" sz="5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1216228"/>
            <a:ext cx="1142684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50000"/>
              </a:spcBef>
              <a:defRPr/>
            </a:pPr>
            <a:r>
              <a:rPr lang="en-US" sz="5400" b="1" u="sng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9</a:t>
            </a:r>
          </a:p>
          <a:p>
            <a:pPr lvl="0" algn="ctr">
              <a:defRPr/>
            </a:pPr>
            <a:r>
              <a:rPr lang="en-US" sz="5400" b="1" dirty="0">
                <a:solidFill>
                  <a:srgbClr val="82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VÀ TÍNH CHẤT CỦA CƠ</a:t>
            </a:r>
          </a:p>
        </p:txBody>
      </p:sp>
      <p:sp>
        <p:nvSpPr>
          <p:cNvPr id="6" name="Rectangle 5"/>
          <p:cNvSpPr/>
          <p:nvPr/>
        </p:nvSpPr>
        <p:spPr>
          <a:xfrm>
            <a:off x="307449" y="3321789"/>
            <a:ext cx="9506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spcBef>
                <a:spcPct val="50000"/>
              </a:spcBef>
              <a:buAutoNum type="romanUcPeriod"/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 TẠO BẮP </a:t>
            </a:r>
            <a:r>
              <a:rPr lang="en-US" sz="3200" b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VÀ 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 BÀO CƠ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Khuyến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41179" y="4915684"/>
            <a:ext cx="4722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CỦA CƠ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67707" y="5833236"/>
            <a:ext cx="7682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Ý NGHĨA CỦA HOẠT ĐỘNG CO CƠ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780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7378" y="45440"/>
            <a:ext cx="5408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2. VẬN ĐỘNG (tt)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476" y="840956"/>
            <a:ext cx="7682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Ý NGHĨA CỦA HOẠT ĐỘNG CO CƠ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18952"/>
            <a:ext cx="3119718" cy="514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44477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áº¿t quáº£ hÃ¬nh áº£nh cho cÆ¡ c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8235" y="2739512"/>
            <a:ext cx="7485017" cy="3038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415633" y="5465853"/>
            <a:ext cx="10050335" cy="523220"/>
          </a:xfrm>
          <a:prstGeom prst="rect">
            <a:avLst/>
          </a:prstGeom>
          <a:solidFill>
            <a:srgbClr val="FFFF00"/>
          </a:solidFill>
          <a:ln w="19050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Quan sát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các 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hình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vi-VN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em hãy cho biết sự co cơ có tác dụng gì?</a:t>
            </a:r>
          </a:p>
        </p:txBody>
      </p:sp>
      <p:sp>
        <p:nvSpPr>
          <p:cNvPr id="4" name="Rectangle 3"/>
          <p:cNvSpPr/>
          <p:nvPr/>
        </p:nvSpPr>
        <p:spPr>
          <a:xfrm>
            <a:off x="550678" y="6151610"/>
            <a:ext cx="9915290" cy="5232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spc="10" dirty="0">
                <a:solidFill>
                  <a:srgbClr val="3333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cơ co làm xương cử động dẫn tới sự vận động của cơ thể.</a:t>
            </a:r>
            <a:endParaRPr lang="en-US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48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67" y="99904"/>
            <a:ext cx="4043967" cy="2785561"/>
          </a:xfrm>
          <a:prstGeom prst="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8970" y="99904"/>
            <a:ext cx="3269958" cy="2785561"/>
          </a:xfrm>
          <a:prstGeom prst="rect">
            <a:avLst/>
          </a:prstGeom>
          <a:ln>
            <a:solidFill>
              <a:srgbClr val="C00000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59938" y="99904"/>
            <a:ext cx="3472600" cy="3586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5471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2086" y="919286"/>
            <a:ext cx="8476387" cy="44495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221885" y="5588819"/>
            <a:ext cx="11781225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solidFill>
                  <a:srgbClr val="3333CC"/>
                </a:solidFill>
                <a:latin typeface="+mj-lt"/>
              </a:rPr>
              <a:t>Cơ 2 đầu là cơ gấp phía trước xương cánh tay, khi cơ này quay kéo xương trụ và xương quay lên làm tay co lại, đồng thời  cơ ba đầu ở phía sau xương cánh tay dãn ra.</a:t>
            </a:r>
            <a:endParaRPr lang="en-US" sz="2400" b="1" dirty="0">
              <a:solidFill>
                <a:srgbClr val="3333CC"/>
              </a:solidFill>
              <a:latin typeface="+mj-lt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0152" y="88290"/>
            <a:ext cx="12049597" cy="830997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400" b="1" dirty="0">
                <a:latin typeface="+mj-lt"/>
              </a:rPr>
              <a:t>Thử phân tích sự phối hợp hoạt động co, dãn giữa hai đầu (cơ gấp) và cơ ba đầu (cơ duỗi) ở cánh tay.</a:t>
            </a:r>
          </a:p>
        </p:txBody>
      </p:sp>
    </p:spTree>
    <p:extLst>
      <p:ext uri="{BB962C8B-B14F-4D97-AF65-F5344CB8AC3E}">
        <p14:creationId xmlns:p14="http://schemas.microsoft.com/office/powerpoint/2010/main" val="3902999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7378" y="45440"/>
            <a:ext cx="5408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2. VẬN ĐỘNG (tt)</a:t>
            </a:r>
          </a:p>
        </p:txBody>
      </p:sp>
      <p:sp>
        <p:nvSpPr>
          <p:cNvPr id="6" name="Rectangle 5"/>
          <p:cNvSpPr/>
          <p:nvPr/>
        </p:nvSpPr>
        <p:spPr>
          <a:xfrm>
            <a:off x="336476" y="840956"/>
            <a:ext cx="76821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III. Ý NGHĨA CỦA HOẠT ĐỘNG CO CƠ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197735"/>
            <a:ext cx="3284113" cy="5863233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284112" y="2509774"/>
            <a:ext cx="8710411" cy="230832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28575"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co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xương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cử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  <a:sym typeface="Wingdings" panose="05000000000000000000" pitchFamily="2" charset="2"/>
              </a:rPr>
              <a:t>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vận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lao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di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chuyển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spcAft>
                <a:spcPts val="0"/>
              </a:spcAft>
            </a:pPr>
            <a:r>
              <a:rPr lang="en-US" sz="3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- Trong sự vận động của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phối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hoạt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en-US" sz="36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64044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472" y="0"/>
            <a:ext cx="12057528" cy="688637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340" algn="ctr">
              <a:lnSpc>
                <a:spcPct val="107000"/>
              </a:lnSpc>
              <a:spcAft>
                <a:spcPts val="0"/>
              </a:spcAft>
              <a:tabLst>
                <a:tab pos="1303655" algn="l"/>
              </a:tabLst>
            </a:pPr>
            <a:r>
              <a:rPr lang="vi-VN" sz="2600" b="1" u="heavy">
                <a:latin typeface="Times New Roman" panose="02020603050405020304" pitchFamily="18" charset="0"/>
                <a:ea typeface="Times New Roman" panose="02020603050405020304" pitchFamily="18" charset="0"/>
              </a:rPr>
              <a:t>BÀI 9:</a:t>
            </a:r>
            <a:r>
              <a:rPr lang="vi-VN" sz="2600" b="1">
                <a:latin typeface="Times New Roman" panose="02020603050405020304" pitchFamily="18" charset="0"/>
                <a:ea typeface="Times New Roman" panose="02020603050405020304" pitchFamily="18" charset="0"/>
              </a:rPr>
              <a:t> CẤU TẠO VÀ TÍNH CHẤT CỦA</a:t>
            </a:r>
            <a:r>
              <a:rPr lang="vi-VN" sz="2600" b="1" spc="-35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endParaRPr lang="en-GB" sz="260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80340" marR="82550">
              <a:lnSpc>
                <a:spcPct val="107000"/>
              </a:lnSpc>
              <a:spcAft>
                <a:spcPts val="0"/>
              </a:spcAf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I</a:t>
            </a:r>
            <a:r>
              <a:rPr lang="vi-VN" sz="260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vi-VN" sz="2600" u="sng">
                <a:latin typeface="Times New Roman" panose="02020603050405020304" pitchFamily="18" charset="0"/>
                <a:ea typeface="Times New Roman" panose="02020603050405020304" pitchFamily="18" charset="0"/>
              </a:rPr>
              <a:t>TÍNH CHẤT CỦA</a:t>
            </a:r>
            <a:r>
              <a:rPr lang="vi-VN" sz="2600" u="sng" spc="15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u="sng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endParaRPr lang="en-GB" sz="260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  <a:buSzPts val="1300"/>
              <a:tabLst>
                <a:tab pos="657860" algn="l"/>
              </a:tabLst>
            </a:pPr>
            <a:r>
              <a:rPr lang="en-US" sz="2600" b="1" i="1" u="heavy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1. </a:t>
            </a:r>
            <a:r>
              <a:rPr lang="vi-VN" sz="2600" b="1" i="1" u="heavy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Thí </a:t>
            </a:r>
            <a:r>
              <a:rPr lang="vi-VN" sz="2600" b="1" i="1" u="heavy">
                <a:latin typeface="Times New Roman" panose="02020603050405020304" pitchFamily="18" charset="0"/>
                <a:ea typeface="Times New Roman" panose="02020603050405020304" pitchFamily="18" charset="0"/>
              </a:rPr>
              <a:t>nghiệm</a:t>
            </a:r>
            <a:r>
              <a:rPr lang="vi-VN" sz="260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r>
              <a:rPr lang="vi-VN" sz="2600" spc="-15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latin typeface="Times New Roman" panose="02020603050405020304" pitchFamily="18" charset="0"/>
                <a:ea typeface="Times New Roman" panose="02020603050405020304" pitchFamily="18" charset="0"/>
              </a:rPr>
              <a:t>(SGK)</a:t>
            </a:r>
            <a:endParaRPr lang="en-GB" sz="2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80340" marR="437515">
              <a:lnSpc>
                <a:spcPct val="107000"/>
              </a:lnSpc>
              <a:spcAft>
                <a:spcPts val="0"/>
              </a:spcAft>
            </a:pPr>
            <a:r>
              <a:rPr lang="vi-VN" sz="2600" u="sng">
                <a:latin typeface="Times New Roman" panose="02020603050405020304" pitchFamily="18" charset="0"/>
                <a:ea typeface="Times New Roman" panose="02020603050405020304" pitchFamily="18" charset="0"/>
              </a:rPr>
              <a:t>Nhận xét</a:t>
            </a:r>
            <a:r>
              <a:rPr lang="vi-VN" sz="2600">
                <a:latin typeface="Times New Roman" panose="02020603050405020304" pitchFamily="18" charset="0"/>
                <a:ea typeface="Times New Roman" panose="02020603050405020304" pitchFamily="18" charset="0"/>
              </a:rPr>
              <a:t>: Khi bị kích thích, cơ phản ứng lại bằng cách</a:t>
            </a:r>
            <a:r>
              <a:rPr lang="vi-VN" sz="2600" spc="190">
                <a:latin typeface="Times New Roman" panose="02020603050405020304" pitchFamily="18" charset="0"/>
                <a:ea typeface="Times New Roman" panose="02020603050405020304" pitchFamily="18" charset="0"/>
              </a:rPr>
              <a:t> co.</a:t>
            </a:r>
            <a:endParaRPr lang="en-GB" sz="260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lvl="1">
              <a:lnSpc>
                <a:spcPct val="107000"/>
              </a:lnSpc>
              <a:spcAft>
                <a:spcPts val="0"/>
              </a:spcAft>
              <a:buSzPts val="1300"/>
              <a:tabLst>
                <a:tab pos="692785" algn="l"/>
              </a:tabLst>
            </a:pPr>
            <a:r>
              <a:rPr lang="en-US" sz="2600" b="1" i="1" u="heavy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vi-VN" sz="2600" b="1" i="1" u="heavy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 </a:t>
            </a:r>
            <a:r>
              <a:rPr lang="vi-VN" sz="2600" b="1" i="1" u="heavy">
                <a:latin typeface="Times New Roman" panose="02020603050405020304" pitchFamily="18" charset="0"/>
                <a:ea typeface="Times New Roman" panose="02020603050405020304" pitchFamily="18" charset="0"/>
              </a:rPr>
              <a:t>chất của</a:t>
            </a:r>
            <a:r>
              <a:rPr lang="vi-VN" sz="2600" b="1" i="1" u="heavy" spc="-1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i="1" u="heavy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endParaRPr lang="en-GB" sz="2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>
              <a:lnSpc>
                <a:spcPct val="107000"/>
              </a:lnSpc>
              <a:spcAft>
                <a:spcPts val="0"/>
              </a:spcAft>
              <a:buSzPts val="1300"/>
              <a:tabLst>
                <a:tab pos="624205" algn="l"/>
              </a:tabLst>
            </a:pPr>
            <a:r>
              <a:rPr lang="en-US" sz="2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 - </a:t>
            </a:r>
            <a:r>
              <a:rPr lang="vi-VN" sz="260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Tính </a:t>
            </a:r>
            <a:r>
              <a:rPr lang="vi-VN" sz="2600">
                <a:latin typeface="Times New Roman" panose="02020603050405020304" pitchFamily="18" charset="0"/>
                <a:ea typeface="Times New Roman" panose="02020603050405020304" pitchFamily="18" charset="0"/>
              </a:rPr>
              <a:t>chất của cơ là co và dãn</a:t>
            </a:r>
            <a:endParaRPr lang="en-GB" sz="260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89535" marR="400685">
              <a:lnSpc>
                <a:spcPct val="107000"/>
              </a:lnSpc>
              <a:spcAft>
                <a:spcPts val="0"/>
              </a:spcAft>
            </a:pPr>
            <a:r>
              <a:rPr lang="vi-VN" sz="2600">
                <a:latin typeface="Times New Roman" panose="02020603050405020304" pitchFamily="18" charset="0"/>
                <a:ea typeface="Times New Roman" panose="02020603050405020304" pitchFamily="18" charset="0"/>
              </a:rPr>
              <a:t>- Cơ co khi có kích thích của môi trường và chịu </a:t>
            </a:r>
            <a:r>
              <a:rPr lang="vi-VN" sz="2600" spc="-20">
                <a:latin typeface="Times New Roman" panose="02020603050405020304" pitchFamily="18" charset="0"/>
                <a:ea typeface="Times New Roman" panose="02020603050405020304" pitchFamily="18" charset="0"/>
              </a:rPr>
              <a:t>ảnh </a:t>
            </a:r>
            <a:r>
              <a:rPr lang="vi-VN" sz="2600">
                <a:latin typeface="Times New Roman" panose="02020603050405020304" pitchFamily="18" charset="0"/>
                <a:ea typeface="Times New Roman" panose="02020603050405020304" pitchFamily="18" charset="0"/>
              </a:rPr>
              <a:t>hưởng của</a:t>
            </a:r>
            <a:r>
              <a:rPr lang="vi-VN" sz="2600" spc="5">
                <a:latin typeface="Times New Roman" panose="02020603050405020304" pitchFamily="18" charset="0"/>
                <a:ea typeface="Times New Roman" panose="02020603050405020304" pitchFamily="18" charset="0"/>
              </a:rPr>
              <a:t> hệ thần kinh</a:t>
            </a:r>
            <a:endParaRPr lang="en-GB" sz="260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90170" marR="82550">
              <a:lnSpc>
                <a:spcPct val="107000"/>
              </a:lnSpc>
              <a:spcAft>
                <a:spcPts val="0"/>
              </a:spcAft>
            </a:pPr>
            <a:r>
              <a:rPr lang="en-US" sz="2600">
                <a:latin typeface="Times New Roman" panose="02020603050405020304" pitchFamily="18" charset="0"/>
                <a:ea typeface="Times New Roman" panose="02020603050405020304" pitchFamily="18" charset="0"/>
              </a:rPr>
              <a:t>II</a:t>
            </a:r>
            <a:r>
              <a:rPr lang="vi-VN" sz="2600">
                <a:latin typeface="Times New Roman" panose="02020603050405020304" pitchFamily="18" charset="0"/>
                <a:ea typeface="Times New Roman" panose="02020603050405020304" pitchFamily="18" charset="0"/>
              </a:rPr>
              <a:t>– </a:t>
            </a:r>
            <a:r>
              <a:rPr lang="vi-VN" sz="2600" u="sng">
                <a:latin typeface="Times New Roman" panose="02020603050405020304" pitchFamily="18" charset="0"/>
                <a:ea typeface="Times New Roman" panose="02020603050405020304" pitchFamily="18" charset="0"/>
              </a:rPr>
              <a:t>Ý NGHĨA CỦA HOẠT ĐỘNG CO</a:t>
            </a:r>
            <a:r>
              <a:rPr lang="vi-VN" sz="2600" u="sng" spc="-35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u="sng"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endParaRPr lang="en-GB" sz="260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80340">
              <a:lnSpc>
                <a:spcPct val="107000"/>
              </a:lnSpc>
              <a:spcAft>
                <a:spcPts val="0"/>
              </a:spcAft>
            </a:pPr>
            <a:r>
              <a:rPr lang="vi-VN" sz="2600">
                <a:latin typeface="Times New Roman" panose="02020603050405020304" pitchFamily="18" charset="0"/>
                <a:ea typeface="Times New Roman" panose="02020603050405020304" pitchFamily="18" charset="0"/>
              </a:rPr>
              <a:t>- Cơ co giúp xương cử động </a:t>
            </a:r>
            <a:r>
              <a:rPr lang="vi-VN" sz="2600">
                <a:ea typeface="Times New Roman" panose="02020603050405020304" pitchFamily="18" charset="0"/>
                <a:cs typeface="Times New Roman" panose="02020603050405020304" pitchFamily="18" charset="0"/>
              </a:rPr>
              <a:t>-&gt; </a:t>
            </a:r>
            <a:r>
              <a:rPr lang="vi-VN" sz="2600">
                <a:latin typeface="Times New Roman" panose="02020603050405020304" pitchFamily="18" charset="0"/>
                <a:ea typeface="Times New Roman" panose="02020603050405020304" pitchFamily="18" charset="0"/>
              </a:rPr>
              <a:t>Cơ thể vận động</a:t>
            </a:r>
            <a:endParaRPr lang="en-GB" sz="260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80340">
              <a:lnSpc>
                <a:spcPct val="107000"/>
              </a:lnSpc>
              <a:spcAft>
                <a:spcPts val="0"/>
              </a:spcAft>
              <a:tabLst>
                <a:tab pos="4530725" algn="l"/>
              </a:tabLst>
            </a:pPr>
            <a:r>
              <a:rPr lang="vi-VN" sz="2600">
                <a:latin typeface="Times New Roman" panose="02020603050405020304" pitchFamily="18" charset="0"/>
                <a:ea typeface="Times New Roman" panose="02020603050405020304" pitchFamily="18" charset="0"/>
              </a:rPr>
              <a:t>- Trong sự vận động của cơ thể</a:t>
            </a:r>
            <a:r>
              <a:rPr lang="vi-VN" sz="2600" spc="-5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latin typeface="Times New Roman" panose="02020603050405020304" pitchFamily="18" charset="0"/>
                <a:ea typeface="Times New Roman" panose="02020603050405020304" pitchFamily="18" charset="0"/>
              </a:rPr>
              <a:t>luôn</a:t>
            </a:r>
            <a:r>
              <a:rPr lang="vi-VN" sz="2600" spc="-1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>
                <a:latin typeface="Times New Roman" panose="02020603050405020304" pitchFamily="18" charset="0"/>
                <a:ea typeface="Times New Roman" panose="02020603050405020304" pitchFamily="18" charset="0"/>
              </a:rPr>
              <a:t>có sự phối hợp của nhiều nhóm cơ.</a:t>
            </a:r>
            <a:endParaRPr lang="en-GB" sz="260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80340">
              <a:lnSpc>
                <a:spcPct val="107000"/>
              </a:lnSpc>
              <a:spcAft>
                <a:spcPts val="0"/>
              </a:spcAft>
            </a:pPr>
            <a:r>
              <a:rPr lang="vi-VN" sz="260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en-GB" sz="260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80340" marR="50800" algn="ctr">
              <a:lnSpc>
                <a:spcPct val="107000"/>
              </a:lnSpc>
              <a:spcAft>
                <a:spcPts val="0"/>
              </a:spcAft>
            </a:pPr>
            <a:r>
              <a:rPr lang="vi-VN" sz="2600" b="1" u="heavy">
                <a:latin typeface="Times New Roman" panose="02020603050405020304" pitchFamily="18" charset="0"/>
                <a:ea typeface="Times New Roman" panose="02020603050405020304" pitchFamily="18" charset="0"/>
              </a:rPr>
              <a:t>BÀI TẬP</a:t>
            </a:r>
            <a:endParaRPr lang="en-GB" sz="260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180340" marR="437515" indent="-180340">
              <a:lnSpc>
                <a:spcPct val="107000"/>
              </a:lnSpc>
              <a:spcAft>
                <a:spcPts val="0"/>
              </a:spcAft>
            </a:pPr>
            <a:r>
              <a:rPr lang="vi-VN" sz="2600" b="1" i="1" u="heavy">
                <a:latin typeface="Times New Roman" panose="02020603050405020304" pitchFamily="18" charset="0"/>
                <a:ea typeface="Times New Roman" panose="02020603050405020304" pitchFamily="18" charset="0"/>
              </a:rPr>
              <a:t>Câu 1:</a:t>
            </a:r>
            <a:r>
              <a:rPr lang="vi-VN" sz="26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 Khi các em đi hay đứng, lúc nào cả cơ gấp và cơ duỗi cẳng chân cùng co? Giải</a:t>
            </a:r>
            <a:r>
              <a:rPr lang="vi-VN" sz="2600" b="1" i="1" spc="-2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6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thích.</a:t>
            </a:r>
            <a:endParaRPr lang="en-GB" sz="2600"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r>
              <a:rPr lang="vi-VN" sz="2600" b="1" i="1" u="heavy">
                <a:latin typeface="Times New Roman" panose="02020603050405020304" pitchFamily="18" charset="0"/>
                <a:ea typeface="Times New Roman" panose="02020603050405020304" pitchFamily="18" charset="0"/>
              </a:rPr>
              <a:t>Câu 2:</a:t>
            </a:r>
            <a:r>
              <a:rPr lang="vi-VN" sz="2600" b="1" i="1">
                <a:latin typeface="Times New Roman" panose="02020603050405020304" pitchFamily="18" charset="0"/>
                <a:ea typeface="Times New Roman" panose="02020603050405020304" pitchFamily="18" charset="0"/>
              </a:rPr>
              <a:t> Có khi nào cả cơ gấp và cơ duỗi của 1 bộ phận cơ thể cùng co tối đa và cùng duỗi tối đa hay không?</a:t>
            </a:r>
            <a:endParaRPr lang="en-GB" sz="2600"/>
          </a:p>
        </p:txBody>
      </p:sp>
    </p:spTree>
    <p:extLst>
      <p:ext uri="{BB962C8B-B14F-4D97-AF65-F5344CB8AC3E}">
        <p14:creationId xmlns:p14="http://schemas.microsoft.com/office/powerpoint/2010/main" val="1468841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áº¿t quáº£ hÃ¬nh áº£nh cho ná»n ppt Äáº¹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380622" y="550706"/>
            <a:ext cx="2542491" cy="92333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DẶN DÒ</a:t>
            </a:r>
            <a:endParaRPr lang="en-US" sz="5400" b="1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725782" y="2590673"/>
            <a:ext cx="6740434" cy="1972491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Tx/>
              <a:buChar char="-"/>
            </a:pP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Học bài 9, chép bài vào vở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 bài tập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Tx/>
              <a:buChar char="-"/>
            </a:pP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Đọc trước bài 10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130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áº¿t quáº£ hÃ¬nh áº£nh cho bá» xÆ°Æ¡ng ngÆ°á»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44" y="103030"/>
            <a:ext cx="113978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062" y="102437"/>
            <a:ext cx="11745532" cy="6633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8944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118747" y="0"/>
            <a:ext cx="52849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CỦA CƠ</a:t>
            </a:r>
          </a:p>
        </p:txBody>
      </p:sp>
      <p:sp>
        <p:nvSpPr>
          <p:cNvPr id="7" name="Rectangle 6"/>
          <p:cNvSpPr/>
          <p:nvPr/>
        </p:nvSpPr>
        <p:spPr>
          <a:xfrm>
            <a:off x="180305" y="774759"/>
            <a:ext cx="11784169" cy="553998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gắn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xương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ý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muốn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6933" y="1457185"/>
            <a:ext cx="8853137" cy="540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71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6591337" y="0"/>
            <a:ext cx="5318786" cy="7716463"/>
            <a:chOff x="3866607" y="-1"/>
            <a:chExt cx="5318786" cy="7716463"/>
          </a:xfrm>
        </p:grpSpPr>
        <p:pic>
          <p:nvPicPr>
            <p:cNvPr id="1028" name="Picture 4" descr="Káº¿t quáº£ hÃ¬nh áº£nh cho cÃ¡c dáº¡ng cÆ¡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66607" y="-1"/>
              <a:ext cx="5318786" cy="771646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114800" y="5042263"/>
              <a:ext cx="1058091" cy="52251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2052" name="Picture 4" descr="HÃ¬nh áº£nh cÃ³ liÃªn quan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2054" y="-139927"/>
            <a:ext cx="5032584" cy="6728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Ã¬nh áº£nh cÃ³ liÃªn quan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462" y="-239305"/>
            <a:ext cx="3092928" cy="68275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1064" y="6334780"/>
            <a:ext cx="50871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Hệ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600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484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3813078" y="0"/>
            <a:ext cx="7847700" cy="6139544"/>
            <a:chOff x="248194" y="-1"/>
            <a:chExt cx="8644535" cy="6858001"/>
          </a:xfrm>
        </p:grpSpPr>
        <p:pic>
          <p:nvPicPr>
            <p:cNvPr id="3074" name="Picture 2" descr="HÃ¬nh áº£nh cÃ³ liÃªn quan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8194" y="-1"/>
              <a:ext cx="8644535" cy="685800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TextBox 1"/>
            <p:cNvSpPr txBox="1"/>
            <p:nvPr/>
          </p:nvSpPr>
          <p:spPr>
            <a:xfrm>
              <a:off x="3095896" y="6175807"/>
              <a:ext cx="4349932" cy="5844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Thí nghiệm sự co cơ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4898571" y="2168434"/>
              <a:ext cx="744583" cy="11345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70C0"/>
                  </a:solidFill>
                </a:rPr>
                <a:t>Dây thần kinh</a:t>
              </a:r>
            </a:p>
          </p:txBody>
        </p:sp>
        <p:sp>
          <p:nvSpPr>
            <p:cNvPr id="5" name="TextBox 4"/>
            <p:cNvSpPr txBox="1"/>
            <p:nvPr/>
          </p:nvSpPr>
          <p:spPr>
            <a:xfrm>
              <a:off x="6838406" y="2921167"/>
              <a:ext cx="874407" cy="1134517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Cơ cẳng chân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526279" y="5176131"/>
              <a:ext cx="1338944" cy="4469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000" b="1" dirty="0">
                  <a:solidFill>
                    <a:srgbClr val="0070C0"/>
                  </a:solidFill>
                </a:rPr>
                <a:t>Cần ghi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108371" y="5778621"/>
              <a:ext cx="1338944" cy="4469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US" sz="2000" b="1" dirty="0">
                  <a:solidFill>
                    <a:srgbClr val="0070C0"/>
                  </a:solidFill>
                </a:rPr>
                <a:t>Đối trọng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159550" y="286523"/>
            <a:ext cx="75372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sự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co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2706" y="4510761"/>
            <a:ext cx="335417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có tính chất gì?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59550" y="5528819"/>
            <a:ext cx="4829659" cy="523220"/>
          </a:xfrm>
          <a:prstGeom prst="rect">
            <a:avLst/>
          </a:prstGeom>
          <a:solidFill>
            <a:srgbClr val="FFFF00"/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spc="10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 </a:t>
            </a:r>
            <a:r>
              <a:rPr lang="en-US" sz="2800" b="1" spc="10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chất của cơ là co và dãn.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59550" y="868926"/>
            <a:ext cx="387070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kích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dây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thần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tới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cẳng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chân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ếch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dãn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cần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ghi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kéo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hạ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xuống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đầu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kim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vẽ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ra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nhịp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co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fr-FR" sz="2800" b="1" dirty="0" err="1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cơ</a:t>
            </a:r>
            <a:r>
              <a:rPr lang="fr-FR" sz="2800" b="1" dirty="0">
                <a:solidFill>
                  <a:srgbClr val="7030A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8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8200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1" grpId="0" animBg="1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968" y="4002388"/>
            <a:ext cx="5375105" cy="2821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71" y="-1"/>
            <a:ext cx="5375105" cy="40794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836" y="43654"/>
            <a:ext cx="528469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800" b="1" smtClean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hình và trả lời câu hỏi</a:t>
            </a:r>
            <a:endParaRPr lang="en-US" sz="2800" b="1" dirty="0">
              <a:solidFill>
                <a:srgbClr val="3333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0631" y="566874"/>
            <a:ext cx="573024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Ngồi trên ghế để thỏng chân xuống, lấy búa y tế (búa cao su) sõ nhẹ vào gân xương bánh chè.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Nêu hiện tượng xảy ra.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Giải thích cơ chế phản xạ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của sự co cơ.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4118" y="4002388"/>
            <a:ext cx="523385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Gập cẳng tay vào sát với cánh tay, em thấy bắp cơ ở trước cánh tay thay đổi như thế nào? Vì sao?</a:t>
            </a:r>
          </a:p>
        </p:txBody>
      </p:sp>
    </p:spTree>
    <p:extLst>
      <p:ext uri="{BB962C8B-B14F-4D97-AF65-F5344CB8AC3E}">
        <p14:creationId xmlns:p14="http://schemas.microsoft.com/office/powerpoint/2010/main" val="3657924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71" y="-1"/>
            <a:ext cx="5375105" cy="407941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754" y="618421"/>
            <a:ext cx="5704115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Ngồi trên ghế để thỏng chân xuống, lấy búa y tế (búa cao su) sõ nhẹ vào gân xương bánh chè.</a:t>
            </a: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Nêu hiện tượng xảy ra.</a:t>
            </a: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Giải thích cơ chế phản 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xạ của 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sự co cơ.</a:t>
            </a:r>
          </a:p>
        </p:txBody>
      </p:sp>
      <p:sp>
        <p:nvSpPr>
          <p:cNvPr id="4" name="Rectangle 3"/>
          <p:cNvSpPr/>
          <p:nvPr/>
        </p:nvSpPr>
        <p:spPr>
          <a:xfrm>
            <a:off x="185611" y="2339039"/>
            <a:ext cx="5355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 thấy từ đầu gối xuống đá lên phía trước, đó là phản xạ đầu gối.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6754" y="4445843"/>
            <a:ext cx="10276115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Dùng búa cao su gõ nhẹ vào xương bánh chè là kích thích vào cơ quan thụ cảm làm phát sinh 1 xung thần kinh truyền theo dây thần kinh hướng tâm về tủy sống</a:t>
            </a:r>
            <a:r>
              <a:rPr lang="en-US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vi-VN" sz="28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từ tủy sống phát đi xung thần kinh truyền theo dây thần kinh li tâm tới cơ đùi làm cơ đùi co kéo cẳng chân lên phía trước.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477589" y="134421"/>
            <a:ext cx="15936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3333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 án</a:t>
            </a:r>
          </a:p>
        </p:txBody>
      </p:sp>
    </p:spTree>
    <p:extLst>
      <p:ext uri="{BB962C8B-B14F-4D97-AF65-F5344CB8AC3E}">
        <p14:creationId xmlns:p14="http://schemas.microsoft.com/office/powerpoint/2010/main" val="74133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42582" y="5461313"/>
            <a:ext cx="11197812" cy="954107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vi-VN" sz="2800" b="1" dirty="0">
                <a:solidFill>
                  <a:srgbClr val="C00000"/>
                </a:solidFill>
                <a:latin typeface="+mj-lt"/>
              </a:rPr>
              <a:t>Gập cẳng tay vào sát với cánh tay ta thấy bắp cơ trước cánh tay to hơn bình thường do </a:t>
            </a:r>
            <a:r>
              <a:rPr lang="en-US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 cánh tay co ngắn lại, bụng cơ phình ra</a:t>
            </a:r>
            <a:r>
              <a:rPr lang="vi-VN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3" name="Picture 2" descr="HÃ¬nh áº£nh cÃ³ liÃªn qu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797" y="1115921"/>
            <a:ext cx="9118242" cy="3803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90978" y="32690"/>
            <a:ext cx="12101021" cy="95410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Gập cẳng tay vào sát với cánh tay, em thấy bắp cơ ở trước cánh tay thay đổi như thế nào? Vì sao?</a:t>
            </a:r>
          </a:p>
        </p:txBody>
      </p:sp>
    </p:spTree>
    <p:extLst>
      <p:ext uri="{BB962C8B-B14F-4D97-AF65-F5344CB8AC3E}">
        <p14:creationId xmlns:p14="http://schemas.microsoft.com/office/powerpoint/2010/main" val="1269475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97378" y="45440"/>
            <a:ext cx="5408532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>
                <a:ln w="0"/>
                <a:solidFill>
                  <a:srgbClr val="C0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Chủ đề 2. VẬN ĐỘNG (tt)</a:t>
            </a:r>
          </a:p>
        </p:txBody>
      </p:sp>
      <p:sp>
        <p:nvSpPr>
          <p:cNvPr id="6" name="Rectangle 5"/>
          <p:cNvSpPr/>
          <p:nvPr/>
        </p:nvSpPr>
        <p:spPr>
          <a:xfrm>
            <a:off x="266226" y="705763"/>
            <a:ext cx="47221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II. TÍNH CHẤT CỦA CƠ</a:t>
            </a:r>
          </a:p>
        </p:txBody>
      </p:sp>
      <p:sp>
        <p:nvSpPr>
          <p:cNvPr id="2" name="Rectangle 1"/>
          <p:cNvSpPr/>
          <p:nvPr/>
        </p:nvSpPr>
        <p:spPr>
          <a:xfrm>
            <a:off x="3516371" y="2744466"/>
            <a:ext cx="7778401" cy="1077218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txBody>
          <a:bodyPr wrap="square">
            <a:spAutoFit/>
          </a:bodyPr>
          <a:lstStyle/>
          <a:p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t-BR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Cơ có tính chất co và </a:t>
            </a:r>
            <a:r>
              <a:rPr lang="pt-BR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dãn.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hưởng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949" y="691771"/>
            <a:ext cx="3409422" cy="6858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9223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916</TotalTime>
  <Words>762</Words>
  <Application>Microsoft Office PowerPoint</Application>
  <PresentationFormat>Widescreen</PresentationFormat>
  <Paragraphs>68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SimSun</vt:lpstr>
      <vt:lpstr>Arial</vt:lpstr>
      <vt:lpstr>Calibri</vt:lpstr>
      <vt:lpstr>Calibri Light</vt:lpstr>
      <vt:lpstr>Times New Roman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Duong</dc:creator>
  <cp:lastModifiedBy>NhokBibi</cp:lastModifiedBy>
  <cp:revision>145</cp:revision>
  <dcterms:created xsi:type="dcterms:W3CDTF">2019-09-11T10:14:01Z</dcterms:created>
  <dcterms:modified xsi:type="dcterms:W3CDTF">2021-09-15T14:31:13Z</dcterms:modified>
</cp:coreProperties>
</file>